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Nunito"/>
      <p:regular r:id="rId18"/>
      <p:bold r:id="rId19"/>
      <p:italic r:id="rId20"/>
      <p:boldItalic r:id="rId21"/>
    </p:embeddedFont>
    <p:embeddedFont>
      <p:font typeface="Average"/>
      <p:regular r:id="rId22"/>
    </p:embeddedFont>
    <p:embeddedFont>
      <p:font typeface="Oswald"/>
      <p:regular r:id="rId23"/>
      <p:bold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italic.fntdata"/><Relationship Id="rId11" Type="http://schemas.openxmlformats.org/officeDocument/2006/relationships/slide" Target="slides/slide6.xml"/><Relationship Id="rId22" Type="http://schemas.openxmlformats.org/officeDocument/2006/relationships/font" Target="fonts/Average-regular.fntdata"/><Relationship Id="rId10" Type="http://schemas.openxmlformats.org/officeDocument/2006/relationships/slide" Target="slides/slide5.xml"/><Relationship Id="rId21" Type="http://schemas.openxmlformats.org/officeDocument/2006/relationships/font" Target="fonts/Nunito-boldItalic.fntdata"/><Relationship Id="rId13" Type="http://schemas.openxmlformats.org/officeDocument/2006/relationships/slide" Target="slides/slide8.xml"/><Relationship Id="rId24" Type="http://schemas.openxmlformats.org/officeDocument/2006/relationships/font" Target="fonts/Oswald-bold.fntdata"/><Relationship Id="rId12" Type="http://schemas.openxmlformats.org/officeDocument/2006/relationships/slide" Target="slides/slide7.xml"/><Relationship Id="rId23" Type="http://schemas.openxmlformats.org/officeDocument/2006/relationships/font" Target="fonts/Oswald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Nunito-bold.fntdata"/><Relationship Id="rId6" Type="http://schemas.openxmlformats.org/officeDocument/2006/relationships/slide" Target="slides/slide1.xml"/><Relationship Id="rId18" Type="http://schemas.openxmlformats.org/officeDocument/2006/relationships/font" Target="fonts/Nuni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c8405b6750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2c8405b6750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c8405b6750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c8405b6750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c8405b67a6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2c8405b67a6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c8405b67a6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c8405b67a6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c84f08eb90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c84f08eb90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c8405b6750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c8405b6750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6d0d304b1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6d0d304b1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c8405b6750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c8405b6750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c8405b6750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c8405b6750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c8405b6750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c8405b6750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c8405b6750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c8405b6750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 power is not a concern with this device. All its doing it getting sensor data and relaying it to a server. Anything with more compute is not necessary, the pico is already overkill. In theory it does allow us to implement advanced features a more minimalist microcontroller would not. Not that we plan to. The pico is also much cheaper than a regular pi Heat is a problem in an enclosed space and adding a cooling solution would make waterproofing much more difficult. AWS </a:t>
            </a:r>
            <a:r>
              <a:rPr lang="en"/>
              <a:t>because</a:t>
            </a:r>
            <a:r>
              <a:rPr lang="en"/>
              <a:t> its free up to a certain threshold which we probably will not hit. I2c cause its everywhere, modbus cause we dont have a choice but its not too difficult to work with. Ideally we would be </a:t>
            </a:r>
            <a:r>
              <a:rPr lang="en"/>
              <a:t>using more and</a:t>
            </a:r>
            <a:r>
              <a:rPr lang="en"/>
              <a:t> higher quality sensors, but those are expensive.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Relationship Id="rId4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311708" y="13112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Plant Nurture System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311700" y="20712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sddec24-16</a:t>
            </a:r>
            <a:endParaRPr/>
          </a:p>
        </p:txBody>
      </p:sp>
      <p:sp>
        <p:nvSpPr>
          <p:cNvPr id="61" name="Google Shape;61;p13"/>
          <p:cNvSpPr txBox="1"/>
          <p:nvPr>
            <p:ph idx="1" type="subTitle"/>
          </p:nvPr>
        </p:nvSpPr>
        <p:spPr>
          <a:xfrm>
            <a:off x="311700" y="307197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Cameron Jones, Blake Hardy, Cayden Kelley, Chase O’Connell, Holden Brown, Tejal Devshetwar</a:t>
            </a:r>
            <a:endParaRPr/>
          </a:p>
        </p:txBody>
      </p:sp>
      <p:sp>
        <p:nvSpPr>
          <p:cNvPr id="62" name="Google Shape;62;p13"/>
          <p:cNvSpPr txBox="1"/>
          <p:nvPr>
            <p:ph idx="1" type="subTitle"/>
          </p:nvPr>
        </p:nvSpPr>
        <p:spPr>
          <a:xfrm>
            <a:off x="563475" y="392007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Advisor: </a:t>
            </a:r>
            <a:r>
              <a:rPr lang="en"/>
              <a:t>Ahamed, Md Maruf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Areas of Concern and Development</a:t>
            </a:r>
            <a:endParaRPr/>
          </a:p>
        </p:txBody>
      </p:sp>
      <p:sp>
        <p:nvSpPr>
          <p:cNvPr id="161" name="Google Shape;161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Satisfying Requirements</a:t>
            </a:r>
            <a:endParaRPr sz="19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Successful </a:t>
            </a:r>
            <a:r>
              <a:rPr lang="en" sz="1600"/>
              <a:t>calibration</a:t>
            </a:r>
            <a:r>
              <a:rPr lang="en" sz="1600"/>
              <a:t> per plant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Effectiveness of auto-fertilization</a:t>
            </a:r>
            <a:endParaRPr sz="16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Meeting User Needs</a:t>
            </a:r>
            <a:endParaRPr sz="19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Hobbyist level peripherals (Budget)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Limited precision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Quality required for research an industry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Appearance &amp; Form Factor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Benefit over manual care</a:t>
            </a:r>
            <a:endParaRPr sz="16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Potential Change in Scope</a:t>
            </a:r>
            <a:endParaRPr sz="1900"/>
          </a:p>
        </p:txBody>
      </p:sp>
      <p:pic>
        <p:nvPicPr>
          <p:cNvPr id="162" name="Google Shape;162;p22"/>
          <p:cNvPicPr preferRelativeResize="0"/>
          <p:nvPr/>
        </p:nvPicPr>
        <p:blipFill rotWithShape="1">
          <a:blip r:embed="rId3">
            <a:alphaModFix/>
          </a:blip>
          <a:srcRect b="6402" l="0" r="0" t="0"/>
          <a:stretch/>
        </p:blipFill>
        <p:spPr>
          <a:xfrm>
            <a:off x="5896150" y="1152475"/>
            <a:ext cx="2654326" cy="3129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168" name="Google Shape;168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Key Components: </a:t>
            </a:r>
            <a:endParaRPr sz="19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App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Server Communications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Device (Sensors, Actuators)</a:t>
            </a:r>
            <a:endParaRPr sz="15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Technology Selection</a:t>
            </a:r>
            <a:endParaRPr sz="19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Raspberry Pi Pico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I2C Sensors 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RS485 Sensors</a:t>
            </a:r>
            <a:endParaRPr sz="15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Areas of Concern</a:t>
            </a:r>
            <a:endParaRPr sz="19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Quality and Precision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User-base</a:t>
            </a:r>
            <a:endParaRPr sz="1500"/>
          </a:p>
        </p:txBody>
      </p:sp>
      <p:pic>
        <p:nvPicPr>
          <p:cNvPr id="169" name="Google Shape;16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22475" y="1556175"/>
            <a:ext cx="2609000" cy="260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4"/>
          <p:cNvSpPr txBox="1"/>
          <p:nvPr>
            <p:ph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0000"/>
              <a:t>Questions?</a:t>
            </a:r>
            <a:endParaRPr sz="10000"/>
          </a:p>
        </p:txBody>
      </p:sp>
      <p:sp>
        <p:nvSpPr>
          <p:cNvPr id="175" name="Google Shape;175;p24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Overview</a:t>
            </a:r>
            <a:endParaRPr/>
          </a:p>
        </p:txBody>
      </p:sp>
      <p:sp>
        <p:nvSpPr>
          <p:cNvPr id="68" name="Google Shape;68;p14"/>
          <p:cNvSpPr txBox="1"/>
          <p:nvPr>
            <p:ph idx="1" type="body"/>
          </p:nvPr>
        </p:nvSpPr>
        <p:spPr>
          <a:xfrm>
            <a:off x="311700" y="1479350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"/>
              <a:buChar char="●"/>
            </a:pPr>
            <a:r>
              <a:rPr lang="en" sz="15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Create a device that automatically collects soil data (NPK,moisture,temperature).</a:t>
            </a:r>
            <a:endParaRPr sz="15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"/>
              <a:buChar char="●"/>
            </a:pPr>
            <a:r>
              <a:rPr lang="en" sz="15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Sends the data to a database on a server.</a:t>
            </a:r>
            <a:endParaRPr sz="15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"/>
              <a:buChar char="●"/>
            </a:pPr>
            <a:r>
              <a:rPr lang="en" sz="15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Create a mobile app which presents the collected data to the users.</a:t>
            </a:r>
            <a:endParaRPr sz="15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"/>
              <a:buChar char="●"/>
            </a:pPr>
            <a:r>
              <a:rPr lang="en" sz="15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Server has logic that sends commands to automatically water/fertilize plants when certain conditions are met.</a:t>
            </a:r>
            <a:endParaRPr sz="1600">
              <a:solidFill>
                <a:schemeClr val="dk1"/>
              </a:solidFill>
            </a:endParaRPr>
          </a:p>
        </p:txBody>
      </p:sp>
      <p:pic>
        <p:nvPicPr>
          <p:cNvPr id="69" name="Google Shape;6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1950" y="2004376"/>
            <a:ext cx="4180351" cy="1576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Detailed Design and Visuals</a:t>
            </a:r>
            <a:endParaRPr/>
          </a:p>
        </p:txBody>
      </p:sp>
      <p:sp>
        <p:nvSpPr>
          <p:cNvPr id="75" name="Google Shape;75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Overall: </a:t>
            </a:r>
            <a:endParaRPr/>
          </a:p>
        </p:txBody>
      </p:sp>
      <p:sp>
        <p:nvSpPr>
          <p:cNvPr id="76" name="Google Shape;76;p15"/>
          <p:cNvSpPr txBox="1"/>
          <p:nvPr/>
        </p:nvSpPr>
        <p:spPr>
          <a:xfrm>
            <a:off x="472075" y="1531700"/>
            <a:ext cx="3029700" cy="32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</a:pPr>
            <a:r>
              <a:rPr lang="en"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Data from sensors are transferred to Microcontroller.</a:t>
            </a:r>
            <a:endParaRPr sz="18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</a:pPr>
            <a:r>
              <a:rPr lang="en"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Data from microcontroller transferred to database which in then is displayed on the app.</a:t>
            </a:r>
            <a:endParaRPr sz="18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</a:pPr>
            <a:r>
              <a:rPr lang="en"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Database returns commands to actuate water pump.</a:t>
            </a:r>
            <a:endParaRPr sz="18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77" name="Google Shape;7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20950" y="1878250"/>
            <a:ext cx="5211350" cy="196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Detailed Design and Visuals</a:t>
            </a:r>
            <a:endParaRPr/>
          </a:p>
        </p:txBody>
      </p:sp>
      <p:sp>
        <p:nvSpPr>
          <p:cNvPr id="83" name="Google Shape;8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App:</a:t>
            </a:r>
            <a:endParaRPr/>
          </a:p>
        </p:txBody>
      </p:sp>
      <p:pic>
        <p:nvPicPr>
          <p:cNvPr id="84" name="Google Shape;8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825" y="970750"/>
            <a:ext cx="1838325" cy="3971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77063" y="977325"/>
            <a:ext cx="1800225" cy="3990975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6"/>
          <p:cNvSpPr/>
          <p:nvPr/>
        </p:nvSpPr>
        <p:spPr>
          <a:xfrm>
            <a:off x="3126025" y="951725"/>
            <a:ext cx="2031600" cy="4067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87" name="Google Shape;8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41713" y="989938"/>
            <a:ext cx="1800225" cy="3990975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6"/>
          <p:cNvSpPr txBox="1"/>
          <p:nvPr/>
        </p:nvSpPr>
        <p:spPr>
          <a:xfrm>
            <a:off x="5592100" y="1155525"/>
            <a:ext cx="2970900" cy="35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</a:pPr>
            <a:r>
              <a:rPr lang="en"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The temperature, UV Index, Humidity are obtained through API and updated based on current location.</a:t>
            </a:r>
            <a:endParaRPr sz="18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</a:pPr>
            <a:r>
              <a:rPr lang="en"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Each card opens up detailed information about each plant.</a:t>
            </a:r>
            <a:endParaRPr sz="18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7"/>
          <p:cNvPicPr preferRelativeResize="0"/>
          <p:nvPr/>
        </p:nvPicPr>
        <p:blipFill rotWithShape="1">
          <a:blip r:embed="rId3">
            <a:alphaModFix/>
          </a:blip>
          <a:srcRect b="2171" l="0" r="0" t="3399"/>
          <a:stretch/>
        </p:blipFill>
        <p:spPr>
          <a:xfrm>
            <a:off x="346013" y="141850"/>
            <a:ext cx="8451973" cy="4859799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7"/>
          <p:cNvSpPr txBox="1"/>
          <p:nvPr/>
        </p:nvSpPr>
        <p:spPr>
          <a:xfrm>
            <a:off x="5381200" y="1118275"/>
            <a:ext cx="3180900" cy="5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0000"/>
                </a:solidFill>
                <a:latin typeface="Average"/>
                <a:ea typeface="Average"/>
                <a:cs typeface="Average"/>
                <a:sym typeface="Average"/>
              </a:rPr>
              <a:t>Nitrogen, Phosphorus, and Potassium Sensor</a:t>
            </a:r>
            <a:endParaRPr b="1" sz="1200">
              <a:solidFill>
                <a:srgbClr val="FF0000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95" name="Google Shape;95;p17"/>
          <p:cNvSpPr/>
          <p:nvPr/>
        </p:nvSpPr>
        <p:spPr>
          <a:xfrm>
            <a:off x="2090375" y="1524375"/>
            <a:ext cx="1471800" cy="1260600"/>
          </a:xfrm>
          <a:prstGeom prst="ellipse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96" name="Google Shape;96;p17"/>
          <p:cNvSpPr/>
          <p:nvPr/>
        </p:nvSpPr>
        <p:spPr>
          <a:xfrm>
            <a:off x="4724400" y="141850"/>
            <a:ext cx="4218300" cy="1521900"/>
          </a:xfrm>
          <a:prstGeom prst="ellipse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97" name="Google Shape;97;p17"/>
          <p:cNvSpPr txBox="1"/>
          <p:nvPr/>
        </p:nvSpPr>
        <p:spPr>
          <a:xfrm>
            <a:off x="2200175" y="2131950"/>
            <a:ext cx="1362000" cy="4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0000"/>
                </a:solidFill>
                <a:latin typeface="Average"/>
                <a:ea typeface="Average"/>
                <a:cs typeface="Average"/>
                <a:sym typeface="Average"/>
              </a:rPr>
              <a:t>RS485 to UART converter</a:t>
            </a:r>
            <a:endParaRPr b="1" sz="1200">
              <a:solidFill>
                <a:srgbClr val="FF0000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98" name="Google Shape;98;p17"/>
          <p:cNvSpPr/>
          <p:nvPr/>
        </p:nvSpPr>
        <p:spPr>
          <a:xfrm>
            <a:off x="5186725" y="2971075"/>
            <a:ext cx="1514100" cy="829200"/>
          </a:xfrm>
          <a:prstGeom prst="ellipse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99" name="Google Shape;99;p17"/>
          <p:cNvSpPr txBox="1"/>
          <p:nvPr/>
        </p:nvSpPr>
        <p:spPr>
          <a:xfrm>
            <a:off x="5355900" y="2360300"/>
            <a:ext cx="1243500" cy="2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0000"/>
                </a:solidFill>
                <a:latin typeface="Average"/>
                <a:ea typeface="Average"/>
                <a:cs typeface="Average"/>
                <a:sym typeface="Average"/>
              </a:rPr>
              <a:t>Soil Moisture &amp; Temp. Sensor</a:t>
            </a:r>
            <a:endParaRPr b="1" sz="1200">
              <a:solidFill>
                <a:srgbClr val="FF0000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00" name="Google Shape;100;p17"/>
          <p:cNvSpPr/>
          <p:nvPr/>
        </p:nvSpPr>
        <p:spPr>
          <a:xfrm>
            <a:off x="6155350" y="3681725"/>
            <a:ext cx="1632600" cy="1065900"/>
          </a:xfrm>
          <a:prstGeom prst="ellipse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01" name="Google Shape;101;p17"/>
          <p:cNvSpPr/>
          <p:nvPr/>
        </p:nvSpPr>
        <p:spPr>
          <a:xfrm>
            <a:off x="1236300" y="3876425"/>
            <a:ext cx="1632600" cy="1065900"/>
          </a:xfrm>
          <a:prstGeom prst="ellipse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02" name="Google Shape;102;p17"/>
          <p:cNvSpPr txBox="1"/>
          <p:nvPr/>
        </p:nvSpPr>
        <p:spPr>
          <a:xfrm>
            <a:off x="7554475" y="3614225"/>
            <a:ext cx="1243500" cy="2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0000"/>
                </a:solidFill>
                <a:latin typeface="Average"/>
                <a:ea typeface="Average"/>
                <a:cs typeface="Average"/>
                <a:sym typeface="Average"/>
              </a:rPr>
              <a:t>Water Pumps</a:t>
            </a:r>
            <a:endParaRPr b="1" sz="1200">
              <a:solidFill>
                <a:srgbClr val="FF0000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03" name="Google Shape;103;p17"/>
          <p:cNvSpPr/>
          <p:nvPr/>
        </p:nvSpPr>
        <p:spPr>
          <a:xfrm>
            <a:off x="5161350" y="1818900"/>
            <a:ext cx="1632600" cy="1065900"/>
          </a:xfrm>
          <a:prstGeom prst="ellipse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04" name="Google Shape;104;p17"/>
          <p:cNvSpPr/>
          <p:nvPr/>
        </p:nvSpPr>
        <p:spPr>
          <a:xfrm>
            <a:off x="1354800" y="3005025"/>
            <a:ext cx="1514100" cy="829200"/>
          </a:xfrm>
          <a:prstGeom prst="ellipse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643025" y="2784975"/>
            <a:ext cx="1243500" cy="2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0000"/>
                </a:solidFill>
                <a:latin typeface="Average"/>
                <a:ea typeface="Average"/>
                <a:cs typeface="Average"/>
                <a:sym typeface="Average"/>
              </a:rPr>
              <a:t>Relays</a:t>
            </a:r>
            <a:endParaRPr b="1" sz="1200">
              <a:solidFill>
                <a:srgbClr val="FF0000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cxnSp>
        <p:nvCxnSpPr>
          <p:cNvPr id="106" name="Google Shape;106;p17"/>
          <p:cNvCxnSpPr/>
          <p:nvPr/>
        </p:nvCxnSpPr>
        <p:spPr>
          <a:xfrm>
            <a:off x="499950" y="644550"/>
            <a:ext cx="279300" cy="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7" name="Google Shape;107;p17"/>
          <p:cNvSpPr txBox="1"/>
          <p:nvPr/>
        </p:nvSpPr>
        <p:spPr>
          <a:xfrm>
            <a:off x="779250" y="462700"/>
            <a:ext cx="1082700" cy="2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Average"/>
                <a:ea typeface="Average"/>
                <a:cs typeface="Average"/>
                <a:sym typeface="Average"/>
              </a:rPr>
              <a:t>Ground</a:t>
            </a:r>
            <a:endParaRPr sz="1000">
              <a:latin typeface="Average"/>
              <a:ea typeface="Average"/>
              <a:cs typeface="Average"/>
              <a:sym typeface="Average"/>
            </a:endParaRPr>
          </a:p>
        </p:txBody>
      </p:sp>
      <p:cxnSp>
        <p:nvCxnSpPr>
          <p:cNvPr id="108" name="Google Shape;108;p17"/>
          <p:cNvCxnSpPr/>
          <p:nvPr/>
        </p:nvCxnSpPr>
        <p:spPr>
          <a:xfrm>
            <a:off x="499950" y="826400"/>
            <a:ext cx="279300" cy="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9" name="Google Shape;109;p17"/>
          <p:cNvSpPr txBox="1"/>
          <p:nvPr/>
        </p:nvSpPr>
        <p:spPr>
          <a:xfrm>
            <a:off x="779250" y="644550"/>
            <a:ext cx="1082700" cy="2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Average"/>
                <a:ea typeface="Average"/>
                <a:cs typeface="Average"/>
                <a:sym typeface="Average"/>
              </a:rPr>
              <a:t>12 V Power</a:t>
            </a:r>
            <a:endParaRPr sz="1000">
              <a:latin typeface="Average"/>
              <a:ea typeface="Average"/>
              <a:cs typeface="Average"/>
              <a:sym typeface="Average"/>
            </a:endParaRPr>
          </a:p>
        </p:txBody>
      </p:sp>
      <p:cxnSp>
        <p:nvCxnSpPr>
          <p:cNvPr id="110" name="Google Shape;110;p17"/>
          <p:cNvCxnSpPr/>
          <p:nvPr/>
        </p:nvCxnSpPr>
        <p:spPr>
          <a:xfrm>
            <a:off x="499950" y="1037925"/>
            <a:ext cx="279300" cy="0"/>
          </a:xfrm>
          <a:prstGeom prst="straightConnector1">
            <a:avLst/>
          </a:prstGeom>
          <a:noFill/>
          <a:ln cap="flat" cmpd="sng" w="38100">
            <a:solidFill>
              <a:srgbClr val="00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1" name="Google Shape;111;p17"/>
          <p:cNvSpPr txBox="1"/>
          <p:nvPr/>
        </p:nvSpPr>
        <p:spPr>
          <a:xfrm>
            <a:off x="779250" y="856075"/>
            <a:ext cx="1082700" cy="2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Average"/>
                <a:ea typeface="Average"/>
                <a:cs typeface="Average"/>
                <a:sym typeface="Average"/>
              </a:rPr>
              <a:t>3.3</a:t>
            </a:r>
            <a:r>
              <a:rPr lang="en" sz="1000">
                <a:latin typeface="Average"/>
                <a:ea typeface="Average"/>
                <a:cs typeface="Average"/>
                <a:sym typeface="Average"/>
              </a:rPr>
              <a:t> V Power</a:t>
            </a:r>
            <a:endParaRPr sz="1000">
              <a:latin typeface="Average"/>
              <a:ea typeface="Average"/>
              <a:cs typeface="Average"/>
              <a:sym typeface="Average"/>
            </a:endParaRPr>
          </a:p>
        </p:txBody>
      </p:sp>
      <p:cxnSp>
        <p:nvCxnSpPr>
          <p:cNvPr id="112" name="Google Shape;112;p17"/>
          <p:cNvCxnSpPr/>
          <p:nvPr/>
        </p:nvCxnSpPr>
        <p:spPr>
          <a:xfrm>
            <a:off x="499950" y="1219775"/>
            <a:ext cx="279300" cy="0"/>
          </a:xfrm>
          <a:prstGeom prst="straightConnector1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3" name="Google Shape;113;p17"/>
          <p:cNvSpPr txBox="1"/>
          <p:nvPr/>
        </p:nvSpPr>
        <p:spPr>
          <a:xfrm>
            <a:off x="779250" y="1037925"/>
            <a:ext cx="1082700" cy="2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Average"/>
                <a:ea typeface="Average"/>
                <a:cs typeface="Average"/>
                <a:sym typeface="Average"/>
              </a:rPr>
              <a:t>Pico Power Out</a:t>
            </a:r>
            <a:endParaRPr sz="1000">
              <a:latin typeface="Average"/>
              <a:ea typeface="Average"/>
              <a:cs typeface="Average"/>
              <a:sym typeface="Average"/>
            </a:endParaRPr>
          </a:p>
        </p:txBody>
      </p:sp>
      <p:cxnSp>
        <p:nvCxnSpPr>
          <p:cNvPr id="114" name="Google Shape;114;p17"/>
          <p:cNvCxnSpPr/>
          <p:nvPr/>
        </p:nvCxnSpPr>
        <p:spPr>
          <a:xfrm>
            <a:off x="499950" y="1401625"/>
            <a:ext cx="279300" cy="0"/>
          </a:xfrm>
          <a:prstGeom prst="straightConnector1">
            <a:avLst/>
          </a:prstGeom>
          <a:noFill/>
          <a:ln cap="flat" cmpd="sng" w="38100">
            <a:solidFill>
              <a:srgbClr val="FF00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5" name="Google Shape;115;p17"/>
          <p:cNvSpPr txBox="1"/>
          <p:nvPr/>
        </p:nvSpPr>
        <p:spPr>
          <a:xfrm>
            <a:off x="779250" y="1219775"/>
            <a:ext cx="1082700" cy="2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Average"/>
                <a:ea typeface="Average"/>
                <a:cs typeface="Average"/>
                <a:sym typeface="Average"/>
              </a:rPr>
              <a:t>Switched 3.3V </a:t>
            </a:r>
            <a:endParaRPr sz="1000">
              <a:latin typeface="Average"/>
              <a:ea typeface="Average"/>
              <a:cs typeface="Average"/>
              <a:sym typeface="Average"/>
            </a:endParaRPr>
          </a:p>
        </p:txBody>
      </p:sp>
      <p:cxnSp>
        <p:nvCxnSpPr>
          <p:cNvPr id="116" name="Google Shape;116;p17"/>
          <p:cNvCxnSpPr/>
          <p:nvPr/>
        </p:nvCxnSpPr>
        <p:spPr>
          <a:xfrm>
            <a:off x="499950" y="1583475"/>
            <a:ext cx="279300" cy="0"/>
          </a:xfrm>
          <a:prstGeom prst="straightConnector1">
            <a:avLst/>
          </a:prstGeom>
          <a:noFill/>
          <a:ln cap="flat" cmpd="sng" w="38100">
            <a:solidFill>
              <a:srgbClr val="9900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7" name="Google Shape;117;p17"/>
          <p:cNvSpPr txBox="1"/>
          <p:nvPr/>
        </p:nvSpPr>
        <p:spPr>
          <a:xfrm>
            <a:off x="779250" y="1401625"/>
            <a:ext cx="1082700" cy="2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Average"/>
                <a:ea typeface="Average"/>
                <a:cs typeface="Average"/>
                <a:sym typeface="Average"/>
              </a:rPr>
              <a:t>Communication</a:t>
            </a:r>
            <a:endParaRPr sz="10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18" name="Google Shape;118;p17"/>
          <p:cNvSpPr/>
          <p:nvPr/>
        </p:nvSpPr>
        <p:spPr>
          <a:xfrm>
            <a:off x="4147975" y="2827125"/>
            <a:ext cx="469800" cy="439800"/>
          </a:xfrm>
          <a:prstGeom prst="ellipse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19" name="Google Shape;119;p17"/>
          <p:cNvSpPr/>
          <p:nvPr/>
        </p:nvSpPr>
        <p:spPr>
          <a:xfrm>
            <a:off x="4091463" y="1663750"/>
            <a:ext cx="540600" cy="1163700"/>
          </a:xfrm>
          <a:prstGeom prst="ellipse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Functionality: System Overview</a:t>
            </a:r>
            <a:endParaRPr/>
          </a:p>
        </p:txBody>
      </p:sp>
      <p:sp>
        <p:nvSpPr>
          <p:cNvPr id="125" name="Google Shape;125;p18"/>
          <p:cNvSpPr txBox="1"/>
          <p:nvPr>
            <p:ph idx="1" type="body"/>
          </p:nvPr>
        </p:nvSpPr>
        <p:spPr>
          <a:xfrm>
            <a:off x="311700" y="1152475"/>
            <a:ext cx="6468000" cy="215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Mobile App: </a:t>
            </a:r>
            <a:r>
              <a:rPr lang="en"/>
              <a:t>Central hub for user interaction and data visualization.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Sensor System:</a:t>
            </a:r>
            <a:r>
              <a:rPr lang="en"/>
              <a:t> Monitors nutrients, storing data in the cloud.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Actuators: </a:t>
            </a:r>
            <a:r>
              <a:rPr lang="en"/>
              <a:t>Automatically dispense nutrients based on plant needs.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6" name="Google Shape;12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79675" y="597275"/>
            <a:ext cx="1710341" cy="382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61425" y="2681168"/>
            <a:ext cx="2758550" cy="1945375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8"/>
          <p:cNvSpPr txBox="1"/>
          <p:nvPr/>
        </p:nvSpPr>
        <p:spPr>
          <a:xfrm>
            <a:off x="2231550" y="4568875"/>
            <a:ext cx="3018300" cy="4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Water actuator dispensing</a:t>
            </a:r>
            <a:endParaRPr sz="18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29" name="Google Shape;129;p18"/>
          <p:cNvSpPr txBox="1"/>
          <p:nvPr/>
        </p:nvSpPr>
        <p:spPr>
          <a:xfrm>
            <a:off x="6125700" y="4373450"/>
            <a:ext cx="3018300" cy="68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Mobile app view of user created plants</a:t>
            </a:r>
            <a:endParaRPr sz="18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Functionality: Key Features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9"/>
          <p:cNvSpPr txBox="1"/>
          <p:nvPr>
            <p:ph idx="1" type="body"/>
          </p:nvPr>
        </p:nvSpPr>
        <p:spPr>
          <a:xfrm>
            <a:off x="311700" y="1152475"/>
            <a:ext cx="6078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Multiple Plants and Sensors: </a:t>
            </a:r>
            <a:r>
              <a:rPr lang="en"/>
              <a:t>Manage several plants and corresponding sensors.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Plant Profiles:</a:t>
            </a:r>
            <a:r>
              <a:rPr lang="en"/>
              <a:t> Create a unique profile for each plant.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Automated Nutrient Dispensing:</a:t>
            </a:r>
            <a:r>
              <a:rPr lang="en"/>
              <a:t> Actuators respond to sensor data, ensuring optimal plant health.</a:t>
            </a:r>
            <a:endParaRPr/>
          </a:p>
        </p:txBody>
      </p:sp>
      <p:pic>
        <p:nvPicPr>
          <p:cNvPr id="136" name="Google Shape;13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79675" y="597275"/>
            <a:ext cx="1710341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9"/>
          <p:cNvSpPr txBox="1"/>
          <p:nvPr/>
        </p:nvSpPr>
        <p:spPr>
          <a:xfrm>
            <a:off x="6125700" y="4373450"/>
            <a:ext cx="3018300" cy="68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Mobile app view of user created plants</a:t>
            </a:r>
            <a:endParaRPr sz="18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138" name="Google Shape;13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28928" y="3401924"/>
            <a:ext cx="2194694" cy="1306765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19"/>
          <p:cNvSpPr txBox="1"/>
          <p:nvPr/>
        </p:nvSpPr>
        <p:spPr>
          <a:xfrm>
            <a:off x="3025600" y="4669952"/>
            <a:ext cx="2401500" cy="29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Water actuator dispensing</a:t>
            </a:r>
            <a:endParaRPr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0"/>
          <p:cNvSpPr txBox="1"/>
          <p:nvPr>
            <p:ph type="title"/>
          </p:nvPr>
        </p:nvSpPr>
        <p:spPr>
          <a:xfrm>
            <a:off x="311700" y="164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Functionality: Key Features</a:t>
            </a:r>
            <a:endParaRPr/>
          </a:p>
        </p:txBody>
      </p:sp>
      <p:sp>
        <p:nvSpPr>
          <p:cNvPr id="145" name="Google Shape;145;p20"/>
          <p:cNvSpPr txBox="1"/>
          <p:nvPr>
            <p:ph idx="1" type="body"/>
          </p:nvPr>
        </p:nvSpPr>
        <p:spPr>
          <a:xfrm>
            <a:off x="311700" y="929825"/>
            <a:ext cx="4986900" cy="39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Data-Driven Insights: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Real-time monitoring of sensor data.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Graphical representation of sensor data for easy interpretation.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Smart Notifications: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Reminders and alerts tailored to each plant's care schedule.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Explanation of sensor metrics.</a:t>
            </a:r>
            <a:endParaRPr/>
          </a:p>
        </p:txBody>
      </p:sp>
      <p:pic>
        <p:nvPicPr>
          <p:cNvPr id="146" name="Google Shape;14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54350" y="1179575"/>
            <a:ext cx="3627900" cy="3014935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 txBox="1"/>
          <p:nvPr/>
        </p:nvSpPr>
        <p:spPr>
          <a:xfrm>
            <a:off x="5556750" y="4225925"/>
            <a:ext cx="3425400" cy="68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User tapping</a:t>
            </a:r>
            <a:r>
              <a:rPr lang="en"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 PAR and </a:t>
            </a:r>
            <a:r>
              <a:rPr lang="en"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receiving</a:t>
            </a:r>
            <a:r>
              <a:rPr lang="en"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 a detailed </a:t>
            </a:r>
            <a:r>
              <a:rPr lang="en"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explanation</a:t>
            </a:r>
            <a:endParaRPr sz="18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Technology Considerations</a:t>
            </a:r>
            <a:endParaRPr/>
          </a:p>
        </p:txBody>
      </p:sp>
      <p:pic>
        <p:nvPicPr>
          <p:cNvPr id="153" name="Google Shape;153;p21"/>
          <p:cNvPicPr preferRelativeResize="0"/>
          <p:nvPr/>
        </p:nvPicPr>
        <p:blipFill rotWithShape="1">
          <a:blip r:embed="rId3">
            <a:alphaModFix/>
          </a:blip>
          <a:srcRect b="14202" l="7456" r="7812" t="14359"/>
          <a:stretch/>
        </p:blipFill>
        <p:spPr>
          <a:xfrm>
            <a:off x="5307088" y="827700"/>
            <a:ext cx="3061450" cy="1290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1"/>
          <p:cNvPicPr preferRelativeResize="0"/>
          <p:nvPr/>
        </p:nvPicPr>
        <p:blipFill rotWithShape="1">
          <a:blip r:embed="rId4">
            <a:alphaModFix/>
          </a:blip>
          <a:srcRect b="9838" l="23672" r="21375" t="17120"/>
          <a:stretch/>
        </p:blipFill>
        <p:spPr>
          <a:xfrm>
            <a:off x="5770863" y="2662000"/>
            <a:ext cx="2133926" cy="1595576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1"/>
          <p:cNvSpPr txBox="1"/>
          <p:nvPr>
            <p:ph idx="1" type="body"/>
          </p:nvPr>
        </p:nvSpPr>
        <p:spPr>
          <a:xfrm>
            <a:off x="272375" y="1017725"/>
            <a:ext cx="4986900" cy="39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Raspberry pi pico w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Small form factor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Low power and heat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Wireless communication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Sufficient IO capability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Good software support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AWS server	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Ease of use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Low cost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I2c sensors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Simple  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Easy part availability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Low component cost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Rs485 sensors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Limited choices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Good hardware and software support</a:t>
            </a:r>
            <a:endParaRPr b="1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